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9" r:id="rId2"/>
    <p:sldId id="264" r:id="rId3"/>
    <p:sldId id="267" r:id="rId4"/>
    <p:sldId id="265" r:id="rId5"/>
    <p:sldId id="268" r:id="rId6"/>
    <p:sldId id="261" r:id="rId7"/>
    <p:sldId id="262" r:id="rId8"/>
    <p:sldId id="256" r:id="rId9"/>
    <p:sldId id="257" r:id="rId10"/>
    <p:sldId id="258" r:id="rId11"/>
    <p:sldId id="259" r:id="rId12"/>
    <p:sldId id="260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33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49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18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027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151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42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967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09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93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8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044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3C15-36BC-41E3-A4D8-846DD8396D58}" type="datetimeFigureOut">
              <a:rPr lang="en-IN" smtClean="0"/>
              <a:t>21-01-2019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B567-5BD7-40B0-8247-0B14189513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625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nnexure-C8%20Seizure%20Report%20by%20Excise.pdf" TargetMode="External"/><Relationship Id="rId2" Type="http://schemas.openxmlformats.org/officeDocument/2006/relationships/hyperlink" Target="Annexure-B14%20Excise%20Report%20on%20alternate%20Day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nnexure-C8%20Seizure%20Report%20by%20Excise.pdf" TargetMode="External"/><Relationship Id="rId2" Type="http://schemas.openxmlformats.org/officeDocument/2006/relationships/hyperlink" Target="Annexure-B14%20Excise%20Report%20on%20alternate%20Day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783" y="296091"/>
            <a:ext cx="10515600" cy="6183085"/>
          </a:xfrm>
        </p:spPr>
        <p:txBody>
          <a:bodyPr/>
          <a:lstStyle/>
          <a:p>
            <a:pPr marL="0" indent="0" algn="ctr">
              <a:buNone/>
            </a:pPr>
            <a:endParaRPr lang="en-IN" sz="6600" dirty="0" smtClean="0"/>
          </a:p>
          <a:p>
            <a:pPr marL="0" indent="0" algn="ctr">
              <a:buNone/>
            </a:pPr>
            <a:r>
              <a:rPr lang="en-IN" sz="6600" dirty="0" smtClean="0"/>
              <a:t>Election Expenditure Monitoring</a:t>
            </a:r>
          </a:p>
          <a:p>
            <a:pPr marL="0" indent="0" algn="ctr">
              <a:buNone/>
            </a:pPr>
            <a:r>
              <a:rPr lang="en-IN" sz="5400" dirty="0" smtClean="0">
                <a:solidFill>
                  <a:srgbClr val="7030A0"/>
                </a:solidFill>
              </a:rPr>
              <a:t>Excise Matters</a:t>
            </a:r>
          </a:p>
          <a:p>
            <a:pPr marL="0" indent="0" algn="ctr">
              <a:buNone/>
            </a:pPr>
            <a:r>
              <a:rPr lang="en-IN" sz="4400" dirty="0" smtClean="0"/>
              <a:t>Election to the House of People 2019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205788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Election Expenditure Monitoring-Excise Matters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722811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sz="3200" dirty="0" smtClean="0"/>
              <a:t>Use of tokens or coupons for sale of liquor:-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Newspapers have been reporting that candidates are resorting to distribution to distribution of coupons/tokens, which can be exchanged for liquor bottles at the liquor shop. This as pointed out earlier is a violation of General License Conditions of State Excise Act.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Collectors are expected to take action against such shops. 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809369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Election Expenditure Monitoring-Excise Matters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722811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/>
            <a:endParaRPr lang="en-US" dirty="0"/>
          </a:p>
          <a:p>
            <a:pPr algn="l"/>
            <a:r>
              <a:rPr lang="en-US" sz="2800" dirty="0" smtClean="0"/>
              <a:t>Listing and close monitoring of sensitive liquor shops:- Classify the liquor shops in your district as sensitive based on the following criteria:-</a:t>
            </a:r>
          </a:p>
          <a:p>
            <a:pPr marL="457200" indent="-457200" algn="l">
              <a:buFont typeface="+mj-lt"/>
              <a:buAutoNum type="alphaUcPeriod"/>
            </a:pPr>
            <a:r>
              <a:rPr lang="en-US" sz="2800" dirty="0" smtClean="0"/>
              <a:t>Those shops which have liquor stock which is 50% or more than the liquor stock than previous year. Identification and listing of those shops.</a:t>
            </a:r>
          </a:p>
          <a:p>
            <a:pPr marL="457200" indent="-457200" algn="l">
              <a:buAutoNum type="alphaUcPeriod" startAt="2"/>
            </a:pPr>
            <a:r>
              <a:rPr lang="en-US" sz="2800" dirty="0" smtClean="0"/>
              <a:t>Shops, which are located in a slum or are located in close proximity of a slum. </a:t>
            </a:r>
          </a:p>
          <a:p>
            <a:pPr marL="457200" indent="-457200" algn="l">
              <a:buAutoNum type="alphaUcPeriod" startAt="2"/>
            </a:pPr>
            <a:r>
              <a:rPr lang="en-US" sz="2800" dirty="0" smtClean="0"/>
              <a:t>Shops located away from main roads and located in interior rural pockets. </a:t>
            </a:r>
            <a:endParaRPr lang="en-US" sz="2800" dirty="0"/>
          </a:p>
          <a:p>
            <a:pPr marL="457200" indent="-457200" algn="l">
              <a:buAutoNum type="alphaUcPeriod" startAt="2"/>
            </a:pPr>
            <a:r>
              <a:rPr lang="en-US" sz="2800" dirty="0" smtClean="0"/>
              <a:t>Shops which show more than 30% increase in sales on any day.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These shops must be monitored and their brand-wise stock register checked on daily basis.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837155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Election Expenditure Monitoring-Excise Matters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722811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/>
              <a:t>Prevention of liquor storage for distribution in election: </a:t>
            </a:r>
          </a:p>
          <a:p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Slum areas, shanty towns, camps (if any) in urban areas and remote or poorly accessible habitations in rural areas are potential storage points for illegal liquor.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District Collectors with the Excise Officials are expected to </a:t>
            </a:r>
            <a:r>
              <a:rPr lang="en-US" sz="3000" dirty="0" smtClean="0">
                <a:solidFill>
                  <a:srgbClr val="7030A0"/>
                </a:solidFill>
              </a:rPr>
              <a:t>identify such locations </a:t>
            </a:r>
            <a:r>
              <a:rPr lang="en-US" sz="3000" dirty="0" smtClean="0"/>
              <a:t>and conduct frequent police patrolling and raids in such locations. 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218073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8000" dirty="0" smtClean="0">
                <a:latin typeface="Goudy Stout" panose="0202090407030B020401" pitchFamily="18" charset="0"/>
              </a:rPr>
              <a:t>Thank You</a:t>
            </a:r>
            <a:endParaRPr lang="en-IN" sz="8000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Election Expenditure Monitoring-Excise Matters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722811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IN" sz="3200" dirty="0" smtClean="0">
                <a:solidFill>
                  <a:srgbClr val="7030A0"/>
                </a:solidFill>
              </a:rPr>
              <a:t>State Nodal Officer of Excise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One officer not below the rank of Commissioner of Excise- for flow of information etc. with the Commission and CEO of the State for effective implementation f Election Expenditure Monitoring by reporting of seizures made of illicit liquors by them during electioneering and also reporting of related statics in prescribed format.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3000" dirty="0" smtClean="0">
                <a:solidFill>
                  <a:srgbClr val="7030A0"/>
                </a:solidFill>
              </a:rPr>
              <a:t>Reporting: </a:t>
            </a:r>
          </a:p>
          <a:p>
            <a:pPr algn="l"/>
            <a:r>
              <a:rPr lang="en-IN" dirty="0" smtClean="0"/>
              <a:t>     A.  </a:t>
            </a:r>
            <a:r>
              <a:rPr lang="en-IN" dirty="0" smtClean="0">
                <a:hlinkClick r:id="rId2" action="ppaction://hlinkfile"/>
              </a:rPr>
              <a:t>Annexure-B14 </a:t>
            </a:r>
            <a:endParaRPr lang="en-IN" dirty="0" smtClean="0"/>
          </a:p>
          <a:p>
            <a:pPr algn="l"/>
            <a:r>
              <a:rPr lang="en-IN" dirty="0">
                <a:solidFill>
                  <a:srgbClr val="00B0F0"/>
                </a:solidFill>
              </a:rPr>
              <a:t> </a:t>
            </a:r>
            <a:r>
              <a:rPr lang="en-IN" dirty="0" smtClean="0">
                <a:solidFill>
                  <a:srgbClr val="00B0F0"/>
                </a:solidFill>
              </a:rPr>
              <a:t>        -in every alternate day from the day of announcement of election.</a:t>
            </a:r>
          </a:p>
          <a:p>
            <a:pPr algn="l"/>
            <a:r>
              <a:rPr lang="en-IN" dirty="0" smtClean="0">
                <a:solidFill>
                  <a:srgbClr val="00B0F0"/>
                </a:solidFill>
              </a:rPr>
              <a:t>         -separate Reports for IMFL, Beer or Country Liquor in Annexure-B14</a:t>
            </a:r>
          </a:p>
          <a:p>
            <a:pPr algn="l"/>
            <a:r>
              <a:rPr lang="en-IN" dirty="0">
                <a:solidFill>
                  <a:srgbClr val="00B0F0"/>
                </a:solidFill>
              </a:rPr>
              <a:t> </a:t>
            </a:r>
            <a:r>
              <a:rPr lang="en-IN" dirty="0" smtClean="0">
                <a:solidFill>
                  <a:srgbClr val="00B0F0"/>
                </a:solidFill>
              </a:rPr>
              <a:t>        -to the CEO with a copy to ECI</a:t>
            </a:r>
          </a:p>
          <a:p>
            <a:pPr algn="l"/>
            <a:r>
              <a:rPr lang="en-IN" dirty="0"/>
              <a:t> </a:t>
            </a:r>
            <a:r>
              <a:rPr lang="en-IN" dirty="0" smtClean="0"/>
              <a:t>    B.   </a:t>
            </a:r>
            <a:r>
              <a:rPr lang="en-IN" dirty="0" smtClean="0">
                <a:hlinkClick r:id="rId3" action="ppaction://hlinkfile"/>
              </a:rPr>
              <a:t>Annexure C8</a:t>
            </a:r>
            <a:endParaRPr lang="en-IN" dirty="0" smtClean="0"/>
          </a:p>
          <a:p>
            <a:pPr algn="l"/>
            <a:r>
              <a:rPr lang="en-IN" dirty="0">
                <a:solidFill>
                  <a:srgbClr val="00B0F0"/>
                </a:solidFill>
              </a:rPr>
              <a:t> </a:t>
            </a:r>
            <a:r>
              <a:rPr lang="en-IN" dirty="0" smtClean="0">
                <a:solidFill>
                  <a:srgbClr val="00B0F0"/>
                </a:solidFill>
              </a:rPr>
              <a:t>         - on seizure and raids by Excise </a:t>
            </a:r>
            <a:r>
              <a:rPr lang="en-IN" dirty="0" err="1" smtClean="0">
                <a:solidFill>
                  <a:srgbClr val="00B0F0"/>
                </a:solidFill>
              </a:rPr>
              <a:t>Deptt</a:t>
            </a:r>
            <a:r>
              <a:rPr lang="en-IN" dirty="0" smtClean="0">
                <a:solidFill>
                  <a:srgbClr val="00B0F0"/>
                </a:solidFill>
              </a:rPr>
              <a:t>. up to 12 O’ clock on poll day.</a:t>
            </a:r>
          </a:p>
          <a:p>
            <a:pPr algn="l"/>
            <a:r>
              <a:rPr lang="en-IN" dirty="0" smtClean="0">
                <a:solidFill>
                  <a:srgbClr val="00B0F0"/>
                </a:solidFill>
              </a:rPr>
              <a:t>          - on the day of Poll by 1.00 P.M. </a:t>
            </a:r>
          </a:p>
          <a:p>
            <a:pPr algn="l"/>
            <a:r>
              <a:rPr lang="en-IN" dirty="0">
                <a:solidFill>
                  <a:srgbClr val="00B0F0"/>
                </a:solidFill>
              </a:rPr>
              <a:t> </a:t>
            </a:r>
            <a:r>
              <a:rPr lang="en-IN" dirty="0" smtClean="0">
                <a:solidFill>
                  <a:srgbClr val="00B0F0"/>
                </a:solidFill>
              </a:rPr>
              <a:t>         - to the ECI with a copy to CEO</a:t>
            </a:r>
            <a:endParaRPr lang="en-I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Election Expenditure Monitoring-Excise Matters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722811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7030A0"/>
                </a:solidFill>
              </a:rPr>
              <a:t>District Nodal Officer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There shall be one District Nodal Officer of Excise for every district.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He will compile all excise reports of the District ( Administrative District).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Reports to be sent to State Nodal Officer Excise Administrative District-wise.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All Excise activities like raids, inspections and other activities etc. will be conducted as usual i.e. as per excise district-wise.</a:t>
            </a:r>
          </a:p>
          <a:p>
            <a:pPr algn="l"/>
            <a:endParaRPr lang="en-IN" sz="1400" dirty="0" smtClean="0"/>
          </a:p>
          <a:p>
            <a:pPr algn="l"/>
            <a:r>
              <a:rPr lang="en-IN" dirty="0" smtClean="0">
                <a:solidFill>
                  <a:srgbClr val="7030A0"/>
                </a:solidFill>
              </a:rPr>
              <a:t>Reporting: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>
                <a:hlinkClick r:id="rId2" action="ppaction://hlinkfile"/>
              </a:rPr>
              <a:t>Annexure-B14: </a:t>
            </a:r>
            <a:r>
              <a:rPr lang="en-IN" dirty="0" smtClean="0"/>
              <a:t>District Level Nodal Officer of Excise will send separate reports for </a:t>
            </a:r>
            <a:r>
              <a:rPr lang="en-IN" dirty="0" err="1" smtClean="0"/>
              <a:t>IMFl</a:t>
            </a:r>
            <a:r>
              <a:rPr lang="en-IN" dirty="0" smtClean="0"/>
              <a:t>, Beer, Country Liquors in every alternate day to State Level Nodal Officer Excise with a copy to DEO, EO.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sz="11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>
                <a:hlinkClick r:id="rId3" action="ppaction://hlinkfile"/>
              </a:rPr>
              <a:t>Annexure-C8</a:t>
            </a:r>
            <a:r>
              <a:rPr lang="en-IN" dirty="0" smtClean="0"/>
              <a:t>: DNO Excise will send a report on Poll day up to 12 O’ clock to SNO Excise with a copy to DEO.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59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Election Expenditure Monitoring-Excise Matters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468" y="757645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IN" sz="3600" dirty="0" smtClean="0">
                <a:solidFill>
                  <a:srgbClr val="7030A0"/>
                </a:solidFill>
              </a:rPr>
              <a:t>Training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40468"/>
              </p:ext>
            </p:extLst>
          </p:nvPr>
        </p:nvGraphicFramePr>
        <p:xfrm>
          <a:off x="1328056" y="2020389"/>
          <a:ext cx="8856617" cy="295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320"/>
                <a:gridCol w="2317533"/>
                <a:gridCol w="2002971"/>
                <a:gridCol w="2381793"/>
              </a:tblGrid>
              <a:tr h="79232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Level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To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By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Target Date</a:t>
                      </a:r>
                      <a:endParaRPr lang="en-IN" sz="2000" dirty="0"/>
                    </a:p>
                  </a:txBody>
                  <a:tcPr/>
                </a:tc>
              </a:tr>
              <a:tr h="79232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State Level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SNO Excise, DNO Excise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CEO, WB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1</a:t>
                      </a:r>
                      <a:r>
                        <a:rPr lang="en-IN" sz="2000" baseline="30000" dirty="0" smtClean="0"/>
                        <a:t>st</a:t>
                      </a:r>
                      <a:r>
                        <a:rPr lang="en-IN" sz="2000" dirty="0" smtClean="0"/>
                        <a:t> week of February 2019</a:t>
                      </a:r>
                      <a:endParaRPr lang="en-IN" sz="2000" dirty="0"/>
                    </a:p>
                  </a:txBody>
                  <a:tcPr/>
                </a:tc>
              </a:tr>
              <a:tr h="1367566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District Level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District</a:t>
                      </a:r>
                      <a:r>
                        <a:rPr lang="en-IN" sz="2000" baseline="0" dirty="0" smtClean="0"/>
                        <a:t> Level Teams, Field Level Teams and officials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DEO and DNO Excise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3</a:t>
                      </a:r>
                      <a:r>
                        <a:rPr lang="en-IN" sz="2000" baseline="30000" dirty="0" smtClean="0"/>
                        <a:t>rd</a:t>
                      </a:r>
                      <a:r>
                        <a:rPr lang="en-IN" sz="2000" dirty="0" smtClean="0"/>
                        <a:t> week of February 2019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4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IN" sz="3200" b="1" dirty="0" smtClean="0"/>
              <a:t>Election Expenditure Monitoring-Excise Matters</a:t>
            </a:r>
            <a:endParaRPr lang="en-IN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722811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3200" b="1" dirty="0" smtClean="0">
              <a:latin typeface="Baskerville Old Face" panose="02020602080505020303" pitchFamily="18" charset="0"/>
            </a:endParaRP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/>
              <a:t>From </a:t>
            </a:r>
            <a:r>
              <a:rPr lang="en-US" sz="3200" b="1" dirty="0"/>
              <a:t>the date of announcement of election</a:t>
            </a:r>
            <a:r>
              <a:rPr lang="en-US" sz="3200" dirty="0"/>
              <a:t>, the production, off-take, stock limits of stockiest and retailers of IMFL / Beer / country liquor are to be monitored district wise</a:t>
            </a: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Opening and closing of liquor vending shops </a:t>
            </a:r>
            <a:r>
              <a:rPr lang="en-US" sz="3200" dirty="0"/>
              <a:t>are to closely monitored</a:t>
            </a: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Intensive vigil over </a:t>
            </a:r>
            <a:r>
              <a:rPr lang="en-US" sz="3200" b="1" dirty="0"/>
              <a:t>inter state movement of vehicles </a:t>
            </a:r>
            <a:r>
              <a:rPr lang="en-US" sz="3200" dirty="0"/>
              <a:t>at RTO check-posts and border check-posts by special enforcement staff of Excise </a:t>
            </a:r>
            <a:r>
              <a:rPr lang="en-US" sz="3200" dirty="0" err="1"/>
              <a:t>Deptt</a:t>
            </a:r>
            <a:r>
              <a:rPr lang="en-US" sz="3200" dirty="0"/>
              <a:t>.</a:t>
            </a: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To conduct </a:t>
            </a:r>
            <a:r>
              <a:rPr lang="en-US" sz="3200" b="1" dirty="0"/>
              <a:t>raids to seize illicit liquor</a:t>
            </a: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Inter state </a:t>
            </a:r>
            <a:r>
              <a:rPr lang="en-US" sz="3200" b="1" dirty="0"/>
              <a:t>coordination of Excise Commissioners of the bordering states</a:t>
            </a:r>
          </a:p>
        </p:txBody>
      </p:sp>
    </p:spTree>
    <p:extLst>
      <p:ext uri="{BB962C8B-B14F-4D97-AF65-F5344CB8AC3E}">
        <p14:creationId xmlns:p14="http://schemas.microsoft.com/office/powerpoint/2010/main" val="13024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81860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IN" sz="3200" b="1" dirty="0" smtClean="0"/>
              <a:t>Election Expenditure Monitoring-Excise Matters</a:t>
            </a:r>
            <a:br>
              <a:rPr lang="en-IN" sz="3200" b="1" dirty="0" smtClean="0"/>
            </a:br>
            <a:r>
              <a:rPr lang="en-IN" sz="2000" b="1" dirty="0" smtClean="0"/>
              <a:t>(N0. 76/Instructions/EEPS/2013/</a:t>
            </a:r>
            <a:r>
              <a:rPr lang="en-IN" sz="2000" b="1" dirty="0" err="1" smtClean="0"/>
              <a:t>Vol.III</a:t>
            </a:r>
            <a:r>
              <a:rPr lang="en-IN" sz="2000" b="1" dirty="0" smtClean="0"/>
              <a:t> dated 14.11.2013)</a:t>
            </a:r>
            <a:endParaRPr lang="en-IN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1210492"/>
            <a:ext cx="11251474" cy="546027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rgbClr val="7030A0"/>
                </a:solidFill>
              </a:rPr>
              <a:t>L</a:t>
            </a:r>
            <a:r>
              <a:rPr lang="en-US" sz="3000" dirty="0" smtClean="0">
                <a:solidFill>
                  <a:srgbClr val="7030A0"/>
                </a:solidFill>
              </a:rPr>
              <a:t>ist of IMFL shops are be made available to the DEOs </a:t>
            </a:r>
            <a:r>
              <a:rPr lang="en-US" sz="3000" dirty="0" smtClean="0"/>
              <a:t>where there had been suspicious increase in sale of IMFL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The DEOs are also aware that all the </a:t>
            </a:r>
            <a:r>
              <a:rPr lang="en-US" sz="3000" dirty="0" smtClean="0">
                <a:solidFill>
                  <a:srgbClr val="7030A0"/>
                </a:solidFill>
              </a:rPr>
              <a:t>excise units of the districts, </a:t>
            </a:r>
            <a:r>
              <a:rPr lang="en-US" sz="3000" dirty="0" smtClean="0"/>
              <a:t>namely- Distilleries, Bottling Units, Liquor Warehouses have been brought under continuous surveillance of the officials concerned.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In important units, </a:t>
            </a:r>
            <a:r>
              <a:rPr lang="en-US" sz="3000" dirty="0" smtClean="0">
                <a:solidFill>
                  <a:srgbClr val="7030A0"/>
                </a:solidFill>
              </a:rPr>
              <a:t>officers and armed forces are to be posted round-the-clock.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A</a:t>
            </a:r>
            <a:r>
              <a:rPr lang="en-US" sz="3000" dirty="0" smtClean="0"/>
              <a:t>vailable officials are to be given the </a:t>
            </a:r>
            <a:r>
              <a:rPr lang="en-US" sz="3000" dirty="0" smtClean="0">
                <a:solidFill>
                  <a:srgbClr val="7030A0"/>
                </a:solidFill>
              </a:rPr>
              <a:t>special responsibility </a:t>
            </a:r>
            <a:r>
              <a:rPr lang="en-US" sz="3000" dirty="0" smtClean="0"/>
              <a:t>of monitoring liquor flow during the elections.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Some of the officials will have to be deployed on the border check post to </a:t>
            </a:r>
            <a:r>
              <a:rPr lang="en-US" sz="3000" dirty="0" smtClean="0">
                <a:solidFill>
                  <a:srgbClr val="7030A0"/>
                </a:solidFill>
              </a:rPr>
              <a:t>prevent cross-border liquor movement </a:t>
            </a:r>
            <a:r>
              <a:rPr lang="en-US" sz="3000" dirty="0" smtClean="0"/>
              <a:t>during the elections.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158794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Election Expenditure Monitoring-Excise Matters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722811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Common complaints-</a:t>
            </a:r>
          </a:p>
          <a:p>
            <a:pPr marL="457200" indent="-457200" algn="l">
              <a:buAutoNum type="alphaUcPeriod"/>
            </a:pPr>
            <a:r>
              <a:rPr lang="en-US" sz="2800" dirty="0" smtClean="0"/>
              <a:t>Storage of cheaper brands of IMFL and country liquor </a:t>
            </a:r>
            <a:r>
              <a:rPr lang="en-US" sz="2800" dirty="0" smtClean="0">
                <a:solidFill>
                  <a:srgbClr val="7030A0"/>
                </a:solidFill>
              </a:rPr>
              <a:t>in local slums, shanty towns and remote rural pockets for distribution prior to election</a:t>
            </a:r>
            <a:r>
              <a:rPr lang="en-US" sz="2800" dirty="0" smtClean="0"/>
              <a:t>. This storage is happening with help from the retail shops which are selling liquor in bulk to individuals, in contravention of State Excise Act and General and Special License Conditions. </a:t>
            </a:r>
          </a:p>
          <a:p>
            <a:pPr marL="457200" indent="-457200" algn="l">
              <a:buAutoNum type="alphaUcPeriod"/>
            </a:pPr>
            <a:r>
              <a:rPr lang="en-US" sz="2800" dirty="0" smtClean="0">
                <a:solidFill>
                  <a:srgbClr val="7030A0"/>
                </a:solidFill>
              </a:rPr>
              <a:t>Stock registers are not being maintained in some of the shops</a:t>
            </a:r>
            <a:r>
              <a:rPr lang="en-US" sz="2800" dirty="0" smtClean="0"/>
              <a:t>. It has been reported that some shops, even though maintain the stock register, they do not maintain brand-wise stock register. This creates serious problems in monitoring the daily sales and makes physical stock verification of the shops almost impossible.  </a:t>
            </a:r>
            <a:endParaRPr lang="en-US" sz="2800" dirty="0"/>
          </a:p>
          <a:p>
            <a:pPr marL="457200" indent="-457200" algn="l">
              <a:buAutoNum type="alphaUcPeriod"/>
            </a:pPr>
            <a:r>
              <a:rPr lang="en-US" sz="2800" dirty="0" smtClean="0">
                <a:solidFill>
                  <a:srgbClr val="7030A0"/>
                </a:solidFill>
              </a:rPr>
              <a:t>Coupons are being issued by the candidates, which are convertible into liquor bottles at the shops</a:t>
            </a:r>
            <a:r>
              <a:rPr lang="en-US" sz="2800" dirty="0" smtClean="0"/>
              <a:t>. This is violation of conditions of State Excise Act/Rules, which prohibits sales in any form other than cash.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2556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Election Expenditure Monitoring-Excise Matters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722811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    </a:t>
            </a:r>
          </a:p>
          <a:p>
            <a:pPr algn="l"/>
            <a:r>
              <a:rPr lang="en-US" sz="3200" dirty="0" smtClean="0"/>
              <a:t>Monitoring of liquor sales:-</a:t>
            </a:r>
          </a:p>
          <a:p>
            <a:pPr algn="l"/>
            <a:endParaRPr lang="en-US" sz="2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district Collectors must ensure to get report of the shops where there has been </a:t>
            </a:r>
            <a:r>
              <a:rPr lang="en-US" sz="3200" dirty="0" smtClean="0">
                <a:solidFill>
                  <a:srgbClr val="7030A0"/>
                </a:solidFill>
              </a:rPr>
              <a:t>significant increase in the sales</a:t>
            </a:r>
            <a:r>
              <a:rPr lang="en-US" sz="3200" dirty="0" smtClean="0"/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ake the average sale for each of your liquor retail shop and compare daily sales figure of particular period of the last year. Wherever the sales figure </a:t>
            </a:r>
            <a:r>
              <a:rPr lang="en-US" sz="3200" dirty="0" smtClean="0">
                <a:solidFill>
                  <a:srgbClr val="7030A0"/>
                </a:solidFill>
              </a:rPr>
              <a:t>exceed by 30% or more</a:t>
            </a:r>
            <a:r>
              <a:rPr lang="en-US" sz="3200" dirty="0" smtClean="0"/>
              <a:t>, it points to a possibility of bulk sale. These need to be investigated and action must be taken against the shop.</a:t>
            </a:r>
          </a:p>
        </p:txBody>
      </p:sp>
    </p:spTree>
    <p:extLst>
      <p:ext uri="{BB962C8B-B14F-4D97-AF65-F5344CB8AC3E}">
        <p14:creationId xmlns:p14="http://schemas.microsoft.com/office/powerpoint/2010/main" val="2489286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65" y="130628"/>
            <a:ext cx="9144000" cy="5050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Election Expenditure Monitoring-Excise Matters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137" y="722811"/>
            <a:ext cx="11251474" cy="59044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endParaRPr lang="en-US" sz="3200" dirty="0" smtClean="0"/>
          </a:p>
          <a:p>
            <a:pPr algn="l"/>
            <a:r>
              <a:rPr lang="en-US" sz="3200" dirty="0" smtClean="0"/>
              <a:t>Ensuring maintenance of stock register:- </a:t>
            </a:r>
          </a:p>
          <a:p>
            <a:pPr algn="l"/>
            <a:r>
              <a:rPr lang="en-US" sz="3000" dirty="0" smtClean="0"/>
              <a:t>It has been found during surprise inspections that some of the shops </a:t>
            </a:r>
            <a:r>
              <a:rPr lang="en-US" sz="3000" dirty="0" smtClean="0">
                <a:solidFill>
                  <a:srgbClr val="7030A0"/>
                </a:solidFill>
              </a:rPr>
              <a:t>are not maintaining the stock register at all, or are maintaining it without following the prescribed format</a:t>
            </a:r>
            <a:r>
              <a:rPr lang="en-US" sz="3000" dirty="0" smtClean="0"/>
              <a:t>. This is done with a view </a:t>
            </a:r>
            <a:r>
              <a:rPr lang="en-US" sz="3000" dirty="0" smtClean="0">
                <a:solidFill>
                  <a:srgbClr val="7030A0"/>
                </a:solidFill>
              </a:rPr>
              <a:t>to hide</a:t>
            </a:r>
            <a:r>
              <a:rPr lang="en-US" sz="3000" dirty="0" smtClean="0"/>
              <a:t> bulk sale information and to make stock verification very cumbersome. </a:t>
            </a:r>
          </a:p>
          <a:p>
            <a:pPr algn="l"/>
            <a:r>
              <a:rPr lang="en-US" sz="3000" dirty="0" smtClean="0"/>
              <a:t>District Collectors with the help of the District Excise Officer/Assistant Commissioner must ensure proper maintenance of brand-wise stock register in all shops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120891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1120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Baskerville Old Face</vt:lpstr>
      <vt:lpstr>Calibri</vt:lpstr>
      <vt:lpstr>Calibri Light</vt:lpstr>
      <vt:lpstr>Goudy Stout</vt:lpstr>
      <vt:lpstr>Office Theme</vt:lpstr>
      <vt:lpstr>PowerPoint Presentation</vt:lpstr>
      <vt:lpstr>Election Expenditure Monitoring-Excise Matters</vt:lpstr>
      <vt:lpstr>Election Expenditure Monitoring-Excise Matters</vt:lpstr>
      <vt:lpstr>Election Expenditure Monitoring-Excise Matters</vt:lpstr>
      <vt:lpstr>Election Expenditure Monitoring-Excise Matters</vt:lpstr>
      <vt:lpstr>Election Expenditure Monitoring-Excise Matters (N0. 76/Instructions/EEPS/2013/Vol.III dated 14.11.2013)</vt:lpstr>
      <vt:lpstr>Election Expenditure Monitoring-Excise Matters</vt:lpstr>
      <vt:lpstr>Election Expenditure Monitoring-Excise Matters</vt:lpstr>
      <vt:lpstr>Election Expenditure Monitoring-Excise Matters</vt:lpstr>
      <vt:lpstr>Election Expenditure Monitoring-Excise Matters</vt:lpstr>
      <vt:lpstr>Election Expenditure Monitoring-Excise Matters</vt:lpstr>
      <vt:lpstr>Election Expenditure Monitoring-Excise Matters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Expenditure Monitoring-Excise Matters</dc:title>
  <dc:creator>Dy-CEO</dc:creator>
  <cp:lastModifiedBy>Dy-CEO</cp:lastModifiedBy>
  <cp:revision>29</cp:revision>
  <dcterms:created xsi:type="dcterms:W3CDTF">2019-01-17T21:37:48Z</dcterms:created>
  <dcterms:modified xsi:type="dcterms:W3CDTF">2019-01-21T17:52:25Z</dcterms:modified>
</cp:coreProperties>
</file>